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8" r:id="rId3"/>
    <p:sldId id="257" r:id="rId4"/>
    <p:sldId id="259" r:id="rId5"/>
    <p:sldId id="260" r:id="rId6"/>
    <p:sldId id="261" r:id="rId7"/>
    <p:sldId id="262" r:id="rId8"/>
    <p:sldId id="264"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93"/>
    <p:restoredTop sz="94674"/>
  </p:normalViewPr>
  <p:slideViewPr>
    <p:cSldViewPr snapToGrid="0" snapToObjects="1">
      <p:cViewPr varScale="1">
        <p:scale>
          <a:sx n="81" d="100"/>
          <a:sy n="81" d="100"/>
        </p:scale>
        <p:origin x="192"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862901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67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97576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879923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0584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855923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95846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169431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11654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46770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7537833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7/15/19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9083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7/15/19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2751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7/15/19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2445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18900098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793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34D819-9F07-4261-B09B-9E467E5D9002}" type="datetimeFigureOut">
              <a:rPr lang="en-US" smtClean="0"/>
              <a:pPr/>
              <a:t>7/15/19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5873639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12.statcan.gc.ca/census-recensement/2016/dp-pd/index-eng.cf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E89C-CDC1-D840-B3DE-84071B43993E}"/>
              </a:ext>
            </a:extLst>
          </p:cNvPr>
          <p:cNvSpPr>
            <a:spLocks noGrp="1"/>
          </p:cNvSpPr>
          <p:nvPr>
            <p:ph type="ctrTitle"/>
          </p:nvPr>
        </p:nvSpPr>
        <p:spPr/>
        <p:txBody>
          <a:bodyPr/>
          <a:lstStyle/>
          <a:p>
            <a:r>
              <a:rPr lang="en-CA" sz="4400" b="1" dirty="0"/>
              <a:t>Cluster Analysis of South Asian Restaurant Locations in the City of Brampton</a:t>
            </a:r>
            <a:br>
              <a:rPr lang="en-CA" sz="4400" dirty="0"/>
            </a:br>
            <a:endParaRPr lang="en-US" sz="4400" dirty="0"/>
          </a:p>
        </p:txBody>
      </p:sp>
      <p:sp>
        <p:nvSpPr>
          <p:cNvPr id="3" name="Subtitle 2">
            <a:extLst>
              <a:ext uri="{FF2B5EF4-FFF2-40B4-BE49-F238E27FC236}">
                <a16:creationId xmlns:a16="http://schemas.microsoft.com/office/drawing/2014/main" id="{B6CA2F96-C7EA-5143-8F1A-84D795F58372}"/>
              </a:ext>
            </a:extLst>
          </p:cNvPr>
          <p:cNvSpPr>
            <a:spLocks noGrp="1"/>
          </p:cNvSpPr>
          <p:nvPr>
            <p:ph type="subTitle" idx="1"/>
          </p:nvPr>
        </p:nvSpPr>
        <p:spPr/>
        <p:txBody>
          <a:bodyPr>
            <a:normAutofit lnSpcReduction="10000"/>
          </a:bodyPr>
          <a:lstStyle/>
          <a:p>
            <a:r>
              <a:rPr lang="en-CA" dirty="0" err="1"/>
              <a:t>Taranveer</a:t>
            </a:r>
            <a:r>
              <a:rPr lang="en-CA" dirty="0"/>
              <a:t> </a:t>
            </a:r>
            <a:r>
              <a:rPr lang="en-CA" dirty="0" err="1"/>
              <a:t>Birk</a:t>
            </a:r>
            <a:endParaRPr lang="en-CA" dirty="0"/>
          </a:p>
          <a:p>
            <a:r>
              <a:rPr lang="en-CA" dirty="0"/>
              <a:t> </a:t>
            </a:r>
          </a:p>
          <a:p>
            <a:r>
              <a:rPr lang="en-CA" dirty="0"/>
              <a:t>July 14, 2019</a:t>
            </a:r>
          </a:p>
          <a:p>
            <a:endParaRPr lang="en-US" dirty="0"/>
          </a:p>
        </p:txBody>
      </p:sp>
    </p:spTree>
    <p:extLst>
      <p:ext uri="{BB962C8B-B14F-4D97-AF65-F5344CB8AC3E}">
        <p14:creationId xmlns:p14="http://schemas.microsoft.com/office/powerpoint/2010/main" val="145563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F30B-D2F7-7449-9D30-00708C6DBB80}"/>
              </a:ext>
            </a:extLst>
          </p:cNvPr>
          <p:cNvSpPr>
            <a:spLocks noGrp="1"/>
          </p:cNvSpPr>
          <p:nvPr>
            <p:ph type="title"/>
          </p:nvPr>
        </p:nvSpPr>
        <p:spPr/>
        <p:txBody>
          <a:bodyPr/>
          <a:lstStyle/>
          <a:p>
            <a:r>
              <a:rPr lang="en-CA" b="1" dirty="0"/>
              <a:t>Results and Discussion</a:t>
            </a:r>
            <a:br>
              <a:rPr lang="en-CA" dirty="0"/>
            </a:br>
            <a:endParaRPr lang="en-US" dirty="0"/>
          </a:p>
        </p:txBody>
      </p:sp>
      <p:sp>
        <p:nvSpPr>
          <p:cNvPr id="3" name="Content Placeholder 2">
            <a:extLst>
              <a:ext uri="{FF2B5EF4-FFF2-40B4-BE49-F238E27FC236}">
                <a16:creationId xmlns:a16="http://schemas.microsoft.com/office/drawing/2014/main" id="{B5F3840B-7417-7341-AD5F-B5E8AEAB3E14}"/>
              </a:ext>
            </a:extLst>
          </p:cNvPr>
          <p:cNvSpPr>
            <a:spLocks noGrp="1"/>
          </p:cNvSpPr>
          <p:nvPr>
            <p:ph idx="1"/>
          </p:nvPr>
        </p:nvSpPr>
        <p:spPr>
          <a:xfrm>
            <a:off x="488149" y="1307309"/>
            <a:ext cx="9680610" cy="2247815"/>
          </a:xfrm>
        </p:spPr>
        <p:txBody>
          <a:bodyPr/>
          <a:lstStyle/>
          <a:p>
            <a:r>
              <a:rPr lang="en-CA" dirty="0"/>
              <a:t>Once we were able to cluster zones closer to the street level using the k-means algorithm, we explored plausible locations that within our ‘ROI zone’ that would meet our stakeholder requirements. Recommended locations were analyzed and verified visually as commercially zoned lots. Although these locations meet our competitive distance requirements, there may be more research required to assess other optimization factors not explored in this analysis. In total there were 6 locations selected from our analysis: </a:t>
            </a:r>
            <a:endParaRPr lang="en-US" dirty="0"/>
          </a:p>
        </p:txBody>
      </p:sp>
      <p:pic>
        <p:nvPicPr>
          <p:cNvPr id="4" name="Picture 3">
            <a:extLst>
              <a:ext uri="{FF2B5EF4-FFF2-40B4-BE49-F238E27FC236}">
                <a16:creationId xmlns:a16="http://schemas.microsoft.com/office/drawing/2014/main" id="{6D5598BA-8669-494C-8628-3F3D1471A218}"/>
              </a:ext>
            </a:extLst>
          </p:cNvPr>
          <p:cNvPicPr/>
          <p:nvPr/>
        </p:nvPicPr>
        <p:blipFill>
          <a:blip r:embed="rId2"/>
          <a:stretch>
            <a:fillRect/>
          </a:stretch>
        </p:blipFill>
        <p:spPr>
          <a:xfrm>
            <a:off x="853965" y="3429000"/>
            <a:ext cx="6082863" cy="3192517"/>
          </a:xfrm>
          <a:prstGeom prst="rect">
            <a:avLst/>
          </a:prstGeom>
        </p:spPr>
      </p:pic>
      <p:sp>
        <p:nvSpPr>
          <p:cNvPr id="5" name="Rectangle 4">
            <a:extLst>
              <a:ext uri="{FF2B5EF4-FFF2-40B4-BE49-F238E27FC236}">
                <a16:creationId xmlns:a16="http://schemas.microsoft.com/office/drawing/2014/main" id="{EB20C9DA-852F-BC40-942F-1E6D6ADD0C47}"/>
              </a:ext>
            </a:extLst>
          </p:cNvPr>
          <p:cNvSpPr/>
          <p:nvPr/>
        </p:nvSpPr>
        <p:spPr>
          <a:xfrm>
            <a:off x="7108705" y="3429000"/>
            <a:ext cx="1444088" cy="1323439"/>
          </a:xfrm>
          <a:prstGeom prst="rect">
            <a:avLst/>
          </a:prstGeom>
        </p:spPr>
        <p:txBody>
          <a:bodyPr wrap="square">
            <a:spAutoFit/>
          </a:bodyPr>
          <a:lstStyle/>
          <a:p>
            <a:pPr>
              <a:spcAft>
                <a:spcPts val="1000"/>
              </a:spcAft>
            </a:pPr>
            <a:r>
              <a:rPr lang="en-CA" sz="16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Figure 12. Our top 6 ROI locations selected after analysis. </a:t>
            </a:r>
            <a:endParaRPr lang="en-CA"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744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F876-6F24-AA46-8AC1-F11E35651FEB}"/>
              </a:ext>
            </a:extLst>
          </p:cNvPr>
          <p:cNvSpPr>
            <a:spLocks noGrp="1"/>
          </p:cNvSpPr>
          <p:nvPr>
            <p:ph type="title"/>
          </p:nvPr>
        </p:nvSpPr>
        <p:spPr>
          <a:xfrm>
            <a:off x="677334" y="609600"/>
            <a:ext cx="8596668" cy="730469"/>
          </a:xfrm>
        </p:spPr>
        <p:txBody>
          <a:bodyPr/>
          <a:lstStyle/>
          <a:p>
            <a:r>
              <a:rPr lang="en-CA" b="1" dirty="0"/>
              <a:t>Conclusion</a:t>
            </a:r>
            <a:endParaRPr lang="en-US" dirty="0"/>
          </a:p>
        </p:txBody>
      </p:sp>
      <p:sp>
        <p:nvSpPr>
          <p:cNvPr id="3" name="Content Placeholder 2">
            <a:extLst>
              <a:ext uri="{FF2B5EF4-FFF2-40B4-BE49-F238E27FC236}">
                <a16:creationId xmlns:a16="http://schemas.microsoft.com/office/drawing/2014/main" id="{CF4EFA7F-7FE5-FF4D-B06F-F0A63FB1D24F}"/>
              </a:ext>
            </a:extLst>
          </p:cNvPr>
          <p:cNvSpPr>
            <a:spLocks noGrp="1"/>
          </p:cNvSpPr>
          <p:nvPr>
            <p:ph idx="1"/>
          </p:nvPr>
        </p:nvSpPr>
        <p:spPr>
          <a:xfrm>
            <a:off x="677334" y="1430120"/>
            <a:ext cx="8596668" cy="3880773"/>
          </a:xfrm>
        </p:spPr>
        <p:txBody>
          <a:bodyPr/>
          <a:lstStyle/>
          <a:p>
            <a:r>
              <a:rPr lang="en-CA" dirty="0"/>
              <a:t>Our stakeholders requested an analysis of the city of Brampton’s restaurant landscape, in order to find ideal commercial location for a south Asian restaurant based on specific requirements. </a:t>
            </a:r>
          </a:p>
          <a:p>
            <a:r>
              <a:rPr lang="en-CA" dirty="0"/>
              <a:t>By establishing the correct steps to collect, process and analyze FourSquare locational data in a python environment, we were able to conclusively explore the restaurant distribution across the city. </a:t>
            </a:r>
          </a:p>
          <a:p>
            <a:r>
              <a:rPr lang="en-CA" dirty="0"/>
              <a:t>Once our clustering of ‘ROI centroids’ was complete, it was much easier to explore at street level within a 2.2 km radius. </a:t>
            </a:r>
          </a:p>
          <a:p>
            <a:r>
              <a:rPr lang="en-CA" dirty="0"/>
              <a:t>The Folium map layer distinguishes between deferent land use types (residential, industrial, commercial </a:t>
            </a:r>
            <a:r>
              <a:rPr lang="en-CA" dirty="0" err="1"/>
              <a:t>ect</a:t>
            </a:r>
            <a:r>
              <a:rPr lang="en-CA" dirty="0"/>
              <a:t>.) and with the cluster mapping; top ROI locations we’re quickly narrowed down for this analysis. </a:t>
            </a:r>
            <a:endParaRPr lang="en-US" dirty="0"/>
          </a:p>
        </p:txBody>
      </p:sp>
    </p:spTree>
    <p:extLst>
      <p:ext uri="{BB962C8B-B14F-4D97-AF65-F5344CB8AC3E}">
        <p14:creationId xmlns:p14="http://schemas.microsoft.com/office/powerpoint/2010/main" val="356761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E922-DED3-8041-A295-A4AE23BCA5E1}"/>
              </a:ext>
            </a:extLst>
          </p:cNvPr>
          <p:cNvSpPr>
            <a:spLocks noGrp="1"/>
          </p:cNvSpPr>
          <p:nvPr>
            <p:ph type="title"/>
          </p:nvPr>
        </p:nvSpPr>
        <p:spPr>
          <a:xfrm>
            <a:off x="677334" y="609600"/>
            <a:ext cx="8596668" cy="730469"/>
          </a:xfrm>
        </p:spPr>
        <p:txBody>
          <a:bodyPr/>
          <a:lstStyle/>
          <a:p>
            <a:r>
              <a:rPr lang="en-CA" b="1" dirty="0"/>
              <a:t>Data Sources</a:t>
            </a:r>
            <a:endParaRPr lang="en-US" dirty="0"/>
          </a:p>
        </p:txBody>
      </p:sp>
      <p:sp>
        <p:nvSpPr>
          <p:cNvPr id="3" name="Content Placeholder 2">
            <a:extLst>
              <a:ext uri="{FF2B5EF4-FFF2-40B4-BE49-F238E27FC236}">
                <a16:creationId xmlns:a16="http://schemas.microsoft.com/office/drawing/2014/main" id="{4C449B6D-3937-4642-AAB3-2E51EA0AD237}"/>
              </a:ext>
            </a:extLst>
          </p:cNvPr>
          <p:cNvSpPr>
            <a:spLocks noGrp="1"/>
          </p:cNvSpPr>
          <p:nvPr>
            <p:ph idx="1"/>
          </p:nvPr>
        </p:nvSpPr>
        <p:spPr>
          <a:xfrm>
            <a:off x="456617" y="1703389"/>
            <a:ext cx="9318004" cy="3880773"/>
          </a:xfrm>
        </p:spPr>
        <p:txBody>
          <a:bodyPr/>
          <a:lstStyle/>
          <a:p>
            <a:r>
              <a:rPr lang="en-CA" sz="1600" b="1" dirty="0"/>
              <a:t>1. StatsCan </a:t>
            </a:r>
            <a:r>
              <a:rPr lang="en-CA" sz="1600" u="sng" dirty="0">
                <a:hlinkClick r:id="rId2"/>
              </a:rPr>
              <a:t>https://www12.statcan.gc.ca/census-recensement/2016/dp-pd/index-eng.cfm</a:t>
            </a:r>
            <a:endParaRPr lang="en-CA" sz="1600" dirty="0"/>
          </a:p>
          <a:p>
            <a:pPr marL="0" indent="0">
              <a:buNone/>
            </a:pPr>
            <a:r>
              <a:rPr lang="en-CA" sz="1600" dirty="0"/>
              <a:t> </a:t>
            </a:r>
          </a:p>
          <a:p>
            <a:r>
              <a:rPr lang="en-CA" sz="1600" b="1" dirty="0"/>
              <a:t>2. Google Geocoding API</a:t>
            </a:r>
            <a:endParaRPr lang="en-CA" sz="1600" dirty="0"/>
          </a:p>
          <a:p>
            <a:pPr marL="0" indent="0">
              <a:buNone/>
            </a:pPr>
            <a:endParaRPr lang="en-CA" sz="1600" dirty="0"/>
          </a:p>
          <a:p>
            <a:r>
              <a:rPr lang="en-CA" sz="1600" b="1" dirty="0"/>
              <a:t>3. FourSquare Developer API </a:t>
            </a:r>
            <a:endParaRPr lang="en-CA" sz="1600" dirty="0"/>
          </a:p>
          <a:p>
            <a:endParaRPr lang="en-US" dirty="0"/>
          </a:p>
        </p:txBody>
      </p:sp>
    </p:spTree>
    <p:extLst>
      <p:ext uri="{BB962C8B-B14F-4D97-AF65-F5344CB8AC3E}">
        <p14:creationId xmlns:p14="http://schemas.microsoft.com/office/powerpoint/2010/main" val="362034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E6C8-2E75-DF4C-A132-D4A885B398FC}"/>
              </a:ext>
            </a:extLst>
          </p:cNvPr>
          <p:cNvSpPr>
            <a:spLocks noGrp="1"/>
          </p:cNvSpPr>
          <p:nvPr>
            <p:ph type="title"/>
          </p:nvPr>
        </p:nvSpPr>
        <p:spPr/>
        <p:txBody>
          <a:bodyPr/>
          <a:lstStyle/>
          <a:p>
            <a:r>
              <a:rPr lang="en-CA" b="1" dirty="0"/>
              <a:t>Introduction</a:t>
            </a:r>
            <a:br>
              <a:rPr lang="en-CA" dirty="0"/>
            </a:br>
            <a:endParaRPr lang="en-US" dirty="0"/>
          </a:p>
        </p:txBody>
      </p:sp>
      <p:sp>
        <p:nvSpPr>
          <p:cNvPr id="3" name="Content Placeholder 2">
            <a:extLst>
              <a:ext uri="{FF2B5EF4-FFF2-40B4-BE49-F238E27FC236}">
                <a16:creationId xmlns:a16="http://schemas.microsoft.com/office/drawing/2014/main" id="{4DDB74F8-4E0A-054E-BD63-0E8099AB0114}"/>
              </a:ext>
            </a:extLst>
          </p:cNvPr>
          <p:cNvSpPr>
            <a:spLocks noGrp="1"/>
          </p:cNvSpPr>
          <p:nvPr>
            <p:ph idx="1"/>
          </p:nvPr>
        </p:nvSpPr>
        <p:spPr>
          <a:xfrm>
            <a:off x="677334" y="1664138"/>
            <a:ext cx="8596668" cy="3880773"/>
          </a:xfrm>
        </p:spPr>
        <p:txBody>
          <a:bodyPr>
            <a:normAutofit/>
          </a:bodyPr>
          <a:lstStyle/>
          <a:p>
            <a:r>
              <a:rPr lang="en-CA" dirty="0"/>
              <a:t>The Greater Toronto Area serves as a home for many immigrants from all parts of the world. There are many celebrated enclaves of ethnic decent that exist throughout the surrounding cities of Toronto. </a:t>
            </a:r>
          </a:p>
          <a:p>
            <a:r>
              <a:rPr lang="en-CA" dirty="0"/>
              <a:t>A very pronounced enclave of ethnic people is the South Asian (Afghanistan, Bangladesh, Bhutan, Indian, Maldives, Nepal, Pakistan, Sri Lanka) Community within the city of Brampton. </a:t>
            </a:r>
          </a:p>
          <a:p>
            <a:r>
              <a:rPr lang="en-CA" dirty="0"/>
              <a:t>The 2015 Canadian census reported that roughly 44% of residences were of South Asian descent, one of the few Canadian cities to have an ethnic community with the largest general population among all other communities. </a:t>
            </a:r>
          </a:p>
          <a:p>
            <a:r>
              <a:rPr lang="en-CA" dirty="0"/>
              <a:t>With such a pronounced presence within a city, this report will target stakeholders that are interested in opening a </a:t>
            </a:r>
            <a:r>
              <a:rPr lang="en-CA" b="1" dirty="0"/>
              <a:t>South Asian</a:t>
            </a:r>
            <a:r>
              <a:rPr lang="en-CA" dirty="0"/>
              <a:t> </a:t>
            </a:r>
            <a:r>
              <a:rPr lang="en-CA" b="1" dirty="0"/>
              <a:t>Restaurant</a:t>
            </a:r>
            <a:r>
              <a:rPr lang="en-CA" dirty="0"/>
              <a:t> in the </a:t>
            </a:r>
            <a:r>
              <a:rPr lang="en-CA" b="1" dirty="0"/>
              <a:t>city</a:t>
            </a:r>
            <a:r>
              <a:rPr lang="en-CA" dirty="0"/>
              <a:t> of </a:t>
            </a:r>
            <a:r>
              <a:rPr lang="en-CA" b="1" dirty="0"/>
              <a:t>Brampton (1)</a:t>
            </a:r>
            <a:r>
              <a:rPr lang="en-CA" dirty="0"/>
              <a:t>. </a:t>
            </a:r>
            <a:endParaRPr lang="en-US" dirty="0"/>
          </a:p>
        </p:txBody>
      </p:sp>
    </p:spTree>
    <p:extLst>
      <p:ext uri="{BB962C8B-B14F-4D97-AF65-F5344CB8AC3E}">
        <p14:creationId xmlns:p14="http://schemas.microsoft.com/office/powerpoint/2010/main" val="265540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70C7-E831-5844-98C9-3E22938FA6A6}"/>
              </a:ext>
            </a:extLst>
          </p:cNvPr>
          <p:cNvSpPr>
            <a:spLocks noGrp="1"/>
          </p:cNvSpPr>
          <p:nvPr>
            <p:ph type="title"/>
          </p:nvPr>
        </p:nvSpPr>
        <p:spPr>
          <a:xfrm>
            <a:off x="677334" y="609600"/>
            <a:ext cx="8596668" cy="935421"/>
          </a:xfrm>
        </p:spPr>
        <p:txBody>
          <a:bodyPr/>
          <a:lstStyle/>
          <a:p>
            <a:r>
              <a:rPr lang="en-CA" b="1" dirty="0"/>
              <a:t>Data</a:t>
            </a:r>
            <a:endParaRPr lang="en-US" dirty="0"/>
          </a:p>
        </p:txBody>
      </p:sp>
      <p:sp>
        <p:nvSpPr>
          <p:cNvPr id="3" name="Content Placeholder 2">
            <a:extLst>
              <a:ext uri="{FF2B5EF4-FFF2-40B4-BE49-F238E27FC236}">
                <a16:creationId xmlns:a16="http://schemas.microsoft.com/office/drawing/2014/main" id="{7ADBC6E0-C21C-C24A-B7DA-39074460E08F}"/>
              </a:ext>
            </a:extLst>
          </p:cNvPr>
          <p:cNvSpPr>
            <a:spLocks noGrp="1"/>
          </p:cNvSpPr>
          <p:nvPr>
            <p:ph idx="1"/>
          </p:nvPr>
        </p:nvSpPr>
        <p:spPr>
          <a:xfrm>
            <a:off x="677334" y="1545021"/>
            <a:ext cx="8596668" cy="4703380"/>
          </a:xfrm>
        </p:spPr>
        <p:txBody>
          <a:bodyPr>
            <a:normAutofit/>
          </a:bodyPr>
          <a:lstStyle/>
          <a:p>
            <a:r>
              <a:rPr lang="en-CA" dirty="0"/>
              <a:t>As stated in the introduction, we require a few external data sources to help with our analysis, they include:</a:t>
            </a:r>
          </a:p>
          <a:p>
            <a:pPr lvl="1"/>
            <a:r>
              <a:rPr lang="en-CA" dirty="0"/>
              <a:t>StatsCan - 2015 Census data, to provide background on the ethnic population distribution of the federal census tracts in Brampton.</a:t>
            </a:r>
          </a:p>
          <a:p>
            <a:pPr lvl="1"/>
            <a:r>
              <a:rPr lang="en-CA" dirty="0"/>
              <a:t>The geocoordinates for the approximate addresses of a central location within the city of Brampton will be obtained using </a:t>
            </a:r>
            <a:r>
              <a:rPr lang="en-CA" b="1" dirty="0"/>
              <a:t>Google Maps API </a:t>
            </a:r>
            <a:r>
              <a:rPr lang="en-CA" dirty="0"/>
              <a:t>reverse geocoding</a:t>
            </a:r>
            <a:r>
              <a:rPr lang="en-CA" b="1" dirty="0"/>
              <a:t>. </a:t>
            </a:r>
            <a:endParaRPr lang="en-CA" dirty="0"/>
          </a:p>
          <a:p>
            <a:pPr lvl="1"/>
            <a:r>
              <a:rPr lang="en-CA" dirty="0"/>
              <a:t>Venue data for locational analysis will be obtained using the </a:t>
            </a:r>
            <a:r>
              <a:rPr lang="en-CA" b="1" dirty="0"/>
              <a:t>Foursquare API. </a:t>
            </a:r>
            <a:r>
              <a:rPr lang="en-CA" dirty="0"/>
              <a:t>The venue data will assist in mapping locations and calculating distance from the city centre.</a:t>
            </a:r>
          </a:p>
          <a:p>
            <a:pPr lvl="1"/>
            <a:r>
              <a:rPr lang="en-CA" dirty="0"/>
              <a:t>Addresses of centroid locations created during analysis will also be obtained using the </a:t>
            </a:r>
            <a:r>
              <a:rPr lang="en-CA" b="1" dirty="0"/>
              <a:t>Google Maps API </a:t>
            </a:r>
            <a:r>
              <a:rPr lang="en-CA" dirty="0"/>
              <a:t>for</a:t>
            </a:r>
            <a:r>
              <a:rPr lang="en-CA" b="1" dirty="0"/>
              <a:t> </a:t>
            </a:r>
            <a:r>
              <a:rPr lang="en-CA" dirty="0"/>
              <a:t>reverse geocoding. Addresses will be used to present optimal locations in the results section of the report. </a:t>
            </a:r>
          </a:p>
          <a:p>
            <a:r>
              <a:rPr lang="en-CA" dirty="0"/>
              <a:t>In addition to collecting the data in our notebook, it will be merged and processed to complete a clustering analysis based on the requirements of an ideal space within the city.  </a:t>
            </a:r>
          </a:p>
          <a:p>
            <a:endParaRPr lang="en-US" dirty="0"/>
          </a:p>
        </p:txBody>
      </p:sp>
    </p:spTree>
    <p:extLst>
      <p:ext uri="{BB962C8B-B14F-4D97-AF65-F5344CB8AC3E}">
        <p14:creationId xmlns:p14="http://schemas.microsoft.com/office/powerpoint/2010/main" val="2580867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2FA91-CD95-6F4A-BF26-2AAC139F4D6B}"/>
              </a:ext>
            </a:extLst>
          </p:cNvPr>
          <p:cNvSpPr>
            <a:spLocks noGrp="1"/>
          </p:cNvSpPr>
          <p:nvPr>
            <p:ph type="title"/>
          </p:nvPr>
        </p:nvSpPr>
        <p:spPr>
          <a:xfrm>
            <a:off x="677334" y="609600"/>
            <a:ext cx="8596668" cy="935421"/>
          </a:xfrm>
        </p:spPr>
        <p:txBody>
          <a:bodyPr/>
          <a:lstStyle/>
          <a:p>
            <a:r>
              <a:rPr lang="en-CA" b="1" dirty="0"/>
              <a:t>Methodology</a:t>
            </a:r>
            <a:endParaRPr lang="en-US" dirty="0"/>
          </a:p>
        </p:txBody>
      </p:sp>
      <p:sp>
        <p:nvSpPr>
          <p:cNvPr id="3" name="Content Placeholder 2">
            <a:extLst>
              <a:ext uri="{FF2B5EF4-FFF2-40B4-BE49-F238E27FC236}">
                <a16:creationId xmlns:a16="http://schemas.microsoft.com/office/drawing/2014/main" id="{A8558819-F415-DC43-9C06-3A85BBC671E7}"/>
              </a:ext>
            </a:extLst>
          </p:cNvPr>
          <p:cNvSpPr>
            <a:spLocks noGrp="1"/>
          </p:cNvSpPr>
          <p:nvPr>
            <p:ph idx="1"/>
          </p:nvPr>
        </p:nvSpPr>
        <p:spPr>
          <a:xfrm>
            <a:off x="677334" y="1545021"/>
            <a:ext cx="8596668" cy="4496341"/>
          </a:xfrm>
        </p:spPr>
        <p:txBody>
          <a:bodyPr/>
          <a:lstStyle/>
          <a:p>
            <a:r>
              <a:rPr lang="en-CA" dirty="0"/>
              <a:t>The objective will be to use the retrieved data to create and map clusters that have a low density of Indian restaurants within a particular radius. Based on our city center location, we will work with roughly a 7km radius around the desired point. This should be sufficient surface coverage for a densely suburban population. With the combination of centroid location data and the FourSquare venue data, we can use Folium Maps to explore densities of restaurant throughout the city. </a:t>
            </a:r>
          </a:p>
          <a:p>
            <a:r>
              <a:rPr lang="en-CA" dirty="0"/>
              <a:t>Heat mapping and markers will be used to narrow down specific neighborhoods of interest. Ideally, we want to reduce our radius from 10km to in-between 2-3km, and would preferably be close to our city center. We will refer to this area as the </a:t>
            </a:r>
            <a:r>
              <a:rPr lang="en-CA" b="1" dirty="0"/>
              <a:t>ROI Center</a:t>
            </a:r>
            <a:r>
              <a:rPr lang="en-CA" dirty="0"/>
              <a:t>, and apply the necessary parameters to view on the map. After we’ve defined our area of analysis, we can add new centroid clusters at a lower granularity. These centroids can be restricted by distance from other restaurants or Indian restaurants, this will allow us to prepare for </a:t>
            </a:r>
            <a:r>
              <a:rPr lang="en-CA" b="1" dirty="0"/>
              <a:t>k-means clustering</a:t>
            </a:r>
            <a:r>
              <a:rPr lang="en-CA" dirty="0"/>
              <a:t> in our final stage of analysis. </a:t>
            </a:r>
          </a:p>
          <a:p>
            <a:endParaRPr lang="en-US" dirty="0"/>
          </a:p>
        </p:txBody>
      </p:sp>
    </p:spTree>
    <p:extLst>
      <p:ext uri="{BB962C8B-B14F-4D97-AF65-F5344CB8AC3E}">
        <p14:creationId xmlns:p14="http://schemas.microsoft.com/office/powerpoint/2010/main" val="295999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8EAD-DF7B-DA46-92B9-AB7598D49BD4}"/>
              </a:ext>
            </a:extLst>
          </p:cNvPr>
          <p:cNvSpPr>
            <a:spLocks noGrp="1"/>
          </p:cNvSpPr>
          <p:nvPr>
            <p:ph type="title"/>
          </p:nvPr>
        </p:nvSpPr>
        <p:spPr>
          <a:xfrm>
            <a:off x="677334" y="609600"/>
            <a:ext cx="8596668" cy="840828"/>
          </a:xfrm>
        </p:spPr>
        <p:txBody>
          <a:bodyPr/>
          <a:lstStyle/>
          <a:p>
            <a:r>
              <a:rPr lang="en-CA" b="1" dirty="0"/>
              <a:t>Analysis</a:t>
            </a:r>
            <a:r>
              <a:rPr lang="en-CA" dirty="0"/>
              <a:t> </a:t>
            </a:r>
            <a:endParaRPr lang="en-US" dirty="0"/>
          </a:p>
        </p:txBody>
      </p:sp>
      <p:sp>
        <p:nvSpPr>
          <p:cNvPr id="3" name="Content Placeholder 2">
            <a:extLst>
              <a:ext uri="{FF2B5EF4-FFF2-40B4-BE49-F238E27FC236}">
                <a16:creationId xmlns:a16="http://schemas.microsoft.com/office/drawing/2014/main" id="{5439F850-FC7F-4E4F-8FDF-15E41CA750D2}"/>
              </a:ext>
            </a:extLst>
          </p:cNvPr>
          <p:cNvSpPr>
            <a:spLocks noGrp="1"/>
          </p:cNvSpPr>
          <p:nvPr>
            <p:ph idx="1"/>
          </p:nvPr>
        </p:nvSpPr>
        <p:spPr>
          <a:xfrm>
            <a:off x="677334" y="1450429"/>
            <a:ext cx="8596668" cy="4590934"/>
          </a:xfrm>
        </p:spPr>
        <p:txBody>
          <a:bodyPr>
            <a:normAutofit fontScale="92500" lnSpcReduction="10000"/>
          </a:bodyPr>
          <a:lstStyle/>
          <a:p>
            <a:r>
              <a:rPr lang="en-CA" dirty="0"/>
              <a:t>Once we’ve loaded our locations </a:t>
            </a:r>
            <a:r>
              <a:rPr lang="en-CA" dirty="0" err="1"/>
              <a:t>Dataframe</a:t>
            </a:r>
            <a:r>
              <a:rPr lang="en-CA" dirty="0"/>
              <a:t>, we should have sufficient data to: </a:t>
            </a:r>
          </a:p>
          <a:p>
            <a:endParaRPr lang="en-CA" dirty="0"/>
          </a:p>
          <a:p>
            <a:pPr lvl="1"/>
            <a:r>
              <a:rPr lang="en-CA" sz="1800" dirty="0"/>
              <a:t>1. Create a heatmap of restaurants and South Asian locations throughout the city.</a:t>
            </a:r>
          </a:p>
          <a:p>
            <a:pPr lvl="1"/>
            <a:r>
              <a:rPr lang="en-CA" sz="1800" dirty="0"/>
              <a:t>2. Create a heatmap which focuses on a promising radius close to our city center.</a:t>
            </a:r>
          </a:p>
          <a:p>
            <a:pPr lvl="1"/>
            <a:r>
              <a:rPr lang="en-CA" sz="1800" dirty="0"/>
              <a:t>3. Generate candidate locations within ROI area with applied restrictions.</a:t>
            </a:r>
          </a:p>
          <a:p>
            <a:pPr lvl="1"/>
            <a:r>
              <a:rPr lang="en-CA" sz="1800" dirty="0"/>
              <a:t>4. Use K-Means clustering to cluster our ROI candidate locations, narrow down top candidates.  </a:t>
            </a:r>
          </a:p>
          <a:p>
            <a:pPr lvl="1"/>
            <a:r>
              <a:rPr lang="en-CA" sz="1800" dirty="0"/>
              <a:t>5. Present top locations as markers on the final map.</a:t>
            </a:r>
          </a:p>
          <a:p>
            <a:pPr marL="457200" lvl="1" indent="0">
              <a:buNone/>
            </a:pPr>
            <a:endParaRPr lang="en-CA" dirty="0"/>
          </a:p>
          <a:p>
            <a:r>
              <a:rPr lang="en-CA" dirty="0"/>
              <a:t>Much of the interpretation of good/bad areas to explore will come from visually analyzing our maps. Inputs will be adjusted to assume optimal values for each of our targeted assessments.    </a:t>
            </a:r>
          </a:p>
          <a:p>
            <a:endParaRPr lang="en-US" dirty="0"/>
          </a:p>
        </p:txBody>
      </p:sp>
    </p:spTree>
    <p:extLst>
      <p:ext uri="{BB962C8B-B14F-4D97-AF65-F5344CB8AC3E}">
        <p14:creationId xmlns:p14="http://schemas.microsoft.com/office/powerpoint/2010/main" val="364294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40C2-21A0-0A4D-983E-6AE18997A7F0}"/>
              </a:ext>
            </a:extLst>
          </p:cNvPr>
          <p:cNvSpPr>
            <a:spLocks noGrp="1"/>
          </p:cNvSpPr>
          <p:nvPr>
            <p:ph type="title"/>
          </p:nvPr>
        </p:nvSpPr>
        <p:spPr>
          <a:xfrm>
            <a:off x="740984" y="500119"/>
            <a:ext cx="8596668" cy="762000"/>
          </a:xfrm>
        </p:spPr>
        <p:txBody>
          <a:bodyPr/>
          <a:lstStyle/>
          <a:p>
            <a:r>
              <a:rPr lang="en-CA" b="1" dirty="0"/>
              <a:t>Analysis Cont.</a:t>
            </a:r>
            <a:endParaRPr lang="en-US" dirty="0"/>
          </a:p>
        </p:txBody>
      </p:sp>
      <p:sp>
        <p:nvSpPr>
          <p:cNvPr id="4" name="Rectangle 2">
            <a:extLst>
              <a:ext uri="{FF2B5EF4-FFF2-40B4-BE49-F238E27FC236}">
                <a16:creationId xmlns:a16="http://schemas.microsoft.com/office/drawing/2014/main" id="{3989AA21-6DC7-7447-AE68-01D3C77745FB}"/>
              </a:ext>
            </a:extLst>
          </p:cNvPr>
          <p:cNvSpPr>
            <a:spLocks noChangeArrowheads="1"/>
          </p:cNvSpPr>
          <p:nvPr/>
        </p:nvSpPr>
        <p:spPr bwMode="auto">
          <a:xfrm>
            <a:off x="173420" y="1041399"/>
            <a:ext cx="6400801" cy="49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6">
            <a:extLst>
              <a:ext uri="{FF2B5EF4-FFF2-40B4-BE49-F238E27FC236}">
                <a16:creationId xmlns:a16="http://schemas.microsoft.com/office/drawing/2014/main" id="{3AB99D96-B6D8-954D-92D8-FFE977663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84" y="1262119"/>
            <a:ext cx="8103471" cy="46222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39AD8FA-49BE-4C4D-8B75-A82A7FB88EB6}"/>
              </a:ext>
            </a:extLst>
          </p:cNvPr>
          <p:cNvSpPr>
            <a:spLocks noChangeArrowheads="1"/>
          </p:cNvSpPr>
          <p:nvPr/>
        </p:nvSpPr>
        <p:spPr bwMode="auto">
          <a:xfrm>
            <a:off x="740991" y="6007455"/>
            <a:ext cx="76935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5. Folium Heatmap of restaurant locations surrounding our 'City Center' (3)</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473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40C2-21A0-0A4D-983E-6AE18997A7F0}"/>
              </a:ext>
            </a:extLst>
          </p:cNvPr>
          <p:cNvSpPr>
            <a:spLocks noGrp="1"/>
          </p:cNvSpPr>
          <p:nvPr>
            <p:ph type="title"/>
          </p:nvPr>
        </p:nvSpPr>
        <p:spPr>
          <a:xfrm>
            <a:off x="740984" y="495980"/>
            <a:ext cx="8596668" cy="762000"/>
          </a:xfrm>
        </p:spPr>
        <p:txBody>
          <a:bodyPr/>
          <a:lstStyle/>
          <a:p>
            <a:r>
              <a:rPr lang="en-CA" b="1" dirty="0"/>
              <a:t>Analysis Cont.</a:t>
            </a:r>
            <a:endParaRPr lang="en-US" dirty="0"/>
          </a:p>
        </p:txBody>
      </p:sp>
      <p:sp>
        <p:nvSpPr>
          <p:cNvPr id="4" name="Rectangle 2">
            <a:extLst>
              <a:ext uri="{FF2B5EF4-FFF2-40B4-BE49-F238E27FC236}">
                <a16:creationId xmlns:a16="http://schemas.microsoft.com/office/drawing/2014/main" id="{3989AA21-6DC7-7447-AE68-01D3C77745FB}"/>
              </a:ext>
            </a:extLst>
          </p:cNvPr>
          <p:cNvSpPr>
            <a:spLocks noChangeArrowheads="1"/>
          </p:cNvSpPr>
          <p:nvPr/>
        </p:nvSpPr>
        <p:spPr bwMode="auto">
          <a:xfrm>
            <a:off x="173420" y="1041399"/>
            <a:ext cx="6400801" cy="49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B39AD8FA-49BE-4C4D-8B75-A82A7FB88EB6}"/>
              </a:ext>
            </a:extLst>
          </p:cNvPr>
          <p:cNvSpPr>
            <a:spLocks noChangeArrowheads="1"/>
          </p:cNvSpPr>
          <p:nvPr/>
        </p:nvSpPr>
        <p:spPr bwMode="auto">
          <a:xfrm>
            <a:off x="740991" y="5915121"/>
            <a:ext cx="76935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400" i="1" dirty="0"/>
              <a:t>Figure 6. Our ‘City Center’ and ‘RIO Center’ mapped with markers alongside heat density of restaurants. (3)</a:t>
            </a:r>
          </a:p>
        </p:txBody>
      </p:sp>
      <p:pic>
        <p:nvPicPr>
          <p:cNvPr id="6" name="Picture 5">
            <a:extLst>
              <a:ext uri="{FF2B5EF4-FFF2-40B4-BE49-F238E27FC236}">
                <a16:creationId xmlns:a16="http://schemas.microsoft.com/office/drawing/2014/main" id="{F411A921-FBFE-BE43-9776-F3FE676290F5}"/>
              </a:ext>
            </a:extLst>
          </p:cNvPr>
          <p:cNvPicPr/>
          <p:nvPr/>
        </p:nvPicPr>
        <p:blipFill>
          <a:blip r:embed="rId2"/>
          <a:stretch>
            <a:fillRect/>
          </a:stretch>
        </p:blipFill>
        <p:spPr>
          <a:xfrm>
            <a:off x="740984" y="1257979"/>
            <a:ext cx="8466078" cy="4558621"/>
          </a:xfrm>
          <a:prstGeom prst="rect">
            <a:avLst/>
          </a:prstGeom>
        </p:spPr>
      </p:pic>
    </p:spTree>
    <p:extLst>
      <p:ext uri="{BB962C8B-B14F-4D97-AF65-F5344CB8AC3E}">
        <p14:creationId xmlns:p14="http://schemas.microsoft.com/office/powerpoint/2010/main" val="85705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40C2-21A0-0A4D-983E-6AE18997A7F0}"/>
              </a:ext>
            </a:extLst>
          </p:cNvPr>
          <p:cNvSpPr>
            <a:spLocks noGrp="1"/>
          </p:cNvSpPr>
          <p:nvPr>
            <p:ph type="title"/>
          </p:nvPr>
        </p:nvSpPr>
        <p:spPr>
          <a:xfrm>
            <a:off x="740984" y="495980"/>
            <a:ext cx="8596668" cy="762000"/>
          </a:xfrm>
        </p:spPr>
        <p:txBody>
          <a:bodyPr/>
          <a:lstStyle/>
          <a:p>
            <a:r>
              <a:rPr lang="en-CA" b="1" dirty="0"/>
              <a:t>Analysis Cont.</a:t>
            </a:r>
            <a:endParaRPr lang="en-US" dirty="0"/>
          </a:p>
        </p:txBody>
      </p:sp>
      <p:sp>
        <p:nvSpPr>
          <p:cNvPr id="4" name="Rectangle 2">
            <a:extLst>
              <a:ext uri="{FF2B5EF4-FFF2-40B4-BE49-F238E27FC236}">
                <a16:creationId xmlns:a16="http://schemas.microsoft.com/office/drawing/2014/main" id="{3989AA21-6DC7-7447-AE68-01D3C77745FB}"/>
              </a:ext>
            </a:extLst>
          </p:cNvPr>
          <p:cNvSpPr>
            <a:spLocks noChangeArrowheads="1"/>
          </p:cNvSpPr>
          <p:nvPr/>
        </p:nvSpPr>
        <p:spPr bwMode="auto">
          <a:xfrm>
            <a:off x="173420" y="1041399"/>
            <a:ext cx="6400801" cy="49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B5322138-A653-D440-8417-40C933C42CE7}"/>
              </a:ext>
            </a:extLst>
          </p:cNvPr>
          <p:cNvPicPr/>
          <p:nvPr/>
        </p:nvPicPr>
        <p:blipFill>
          <a:blip r:embed="rId2">
            <a:extLst>
              <a:ext uri="{28A0092B-C50C-407E-A947-70E740481C1C}">
                <a14:useLocalDpi xmlns:a14="http://schemas.microsoft.com/office/drawing/2010/main" val="0"/>
              </a:ext>
            </a:extLst>
          </a:blip>
          <a:stretch>
            <a:fillRect/>
          </a:stretch>
        </p:blipFill>
        <p:spPr>
          <a:xfrm>
            <a:off x="516791" y="1291044"/>
            <a:ext cx="7693573" cy="1783231"/>
          </a:xfrm>
          <a:prstGeom prst="rect">
            <a:avLst/>
          </a:prstGeom>
        </p:spPr>
      </p:pic>
      <p:sp>
        <p:nvSpPr>
          <p:cNvPr id="3" name="Rectangle 2">
            <a:extLst>
              <a:ext uri="{FF2B5EF4-FFF2-40B4-BE49-F238E27FC236}">
                <a16:creationId xmlns:a16="http://schemas.microsoft.com/office/drawing/2014/main" id="{BE649E22-E370-4F41-934C-20775A2E473A}"/>
              </a:ext>
            </a:extLst>
          </p:cNvPr>
          <p:cNvSpPr/>
          <p:nvPr/>
        </p:nvSpPr>
        <p:spPr>
          <a:xfrm>
            <a:off x="516791" y="3121223"/>
            <a:ext cx="7539388" cy="338554"/>
          </a:xfrm>
          <a:prstGeom prst="rect">
            <a:avLst/>
          </a:prstGeom>
        </p:spPr>
        <p:txBody>
          <a:bodyPr wrap="square">
            <a:spAutoFit/>
          </a:bodyPr>
          <a:lstStyle/>
          <a:p>
            <a:pPr>
              <a:spcAft>
                <a:spcPts val="1000"/>
              </a:spcAft>
            </a:pPr>
            <a:r>
              <a:rPr lang="en-CA" sz="16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Figure 7. </a:t>
            </a:r>
            <a:r>
              <a:rPr lang="en-CA" sz="1600" i="1" dirty="0" err="1">
                <a:solidFill>
                  <a:srgbClr val="44546A"/>
                </a:solidFill>
                <a:latin typeface="Calibri" panose="020F0502020204030204" pitchFamily="34" charset="0"/>
                <a:ea typeface="Calibri" panose="020F0502020204030204" pitchFamily="34" charset="0"/>
                <a:cs typeface="Times New Roman" panose="02020603050405020304" pitchFamily="18" charset="0"/>
              </a:rPr>
              <a:t>Dataframe</a:t>
            </a:r>
            <a:r>
              <a:rPr lang="en-CA" sz="16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 of ROI centroids with location and distance metrics. (3) </a:t>
            </a:r>
            <a:endParaRPr lang="en-CA"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E33894C-AB3E-5044-B269-029D3191E166}"/>
              </a:ext>
            </a:extLst>
          </p:cNvPr>
          <p:cNvPicPr/>
          <p:nvPr/>
        </p:nvPicPr>
        <p:blipFill>
          <a:blip r:embed="rId3">
            <a:extLst>
              <a:ext uri="{28A0092B-C50C-407E-A947-70E740481C1C}">
                <a14:useLocalDpi xmlns:a14="http://schemas.microsoft.com/office/drawing/2010/main" val="0"/>
              </a:ext>
            </a:extLst>
          </a:blip>
          <a:stretch>
            <a:fillRect/>
          </a:stretch>
        </p:blipFill>
        <p:spPr>
          <a:xfrm>
            <a:off x="516791" y="3783726"/>
            <a:ext cx="7693573" cy="2472055"/>
          </a:xfrm>
          <a:prstGeom prst="rect">
            <a:avLst/>
          </a:prstGeom>
        </p:spPr>
      </p:pic>
      <p:sp>
        <p:nvSpPr>
          <p:cNvPr id="9" name="Rectangle 8">
            <a:extLst>
              <a:ext uri="{FF2B5EF4-FFF2-40B4-BE49-F238E27FC236}">
                <a16:creationId xmlns:a16="http://schemas.microsoft.com/office/drawing/2014/main" id="{5CC726CA-CC03-6F42-9180-88D9E0AAA83D}"/>
              </a:ext>
            </a:extLst>
          </p:cNvPr>
          <p:cNvSpPr/>
          <p:nvPr/>
        </p:nvSpPr>
        <p:spPr>
          <a:xfrm>
            <a:off x="516791" y="6255781"/>
            <a:ext cx="7693572" cy="338554"/>
          </a:xfrm>
          <a:prstGeom prst="rect">
            <a:avLst/>
          </a:prstGeom>
        </p:spPr>
        <p:txBody>
          <a:bodyPr wrap="square">
            <a:spAutoFit/>
          </a:bodyPr>
          <a:lstStyle/>
          <a:p>
            <a:pPr>
              <a:spcAft>
                <a:spcPts val="1000"/>
              </a:spcAft>
              <a:tabLst>
                <a:tab pos="713740" algn="l"/>
              </a:tabLst>
            </a:pPr>
            <a:r>
              <a:rPr lang="en-CA" sz="16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Figure 8. Stakeholder location restrictions to apply to our cluster analysis.	</a:t>
            </a:r>
            <a:endParaRPr lang="en-CA"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077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40C2-21A0-0A4D-983E-6AE18997A7F0}"/>
              </a:ext>
            </a:extLst>
          </p:cNvPr>
          <p:cNvSpPr>
            <a:spLocks noGrp="1"/>
          </p:cNvSpPr>
          <p:nvPr>
            <p:ph type="title"/>
          </p:nvPr>
        </p:nvSpPr>
        <p:spPr>
          <a:xfrm>
            <a:off x="740984" y="495980"/>
            <a:ext cx="8596668" cy="762000"/>
          </a:xfrm>
        </p:spPr>
        <p:txBody>
          <a:bodyPr/>
          <a:lstStyle/>
          <a:p>
            <a:r>
              <a:rPr lang="en-CA" b="1" dirty="0"/>
              <a:t>Analysis Cont.</a:t>
            </a:r>
            <a:endParaRPr lang="en-US" dirty="0"/>
          </a:p>
        </p:txBody>
      </p:sp>
      <p:sp>
        <p:nvSpPr>
          <p:cNvPr id="4" name="Rectangle 2">
            <a:extLst>
              <a:ext uri="{FF2B5EF4-FFF2-40B4-BE49-F238E27FC236}">
                <a16:creationId xmlns:a16="http://schemas.microsoft.com/office/drawing/2014/main" id="{3989AA21-6DC7-7447-AE68-01D3C77745FB}"/>
              </a:ext>
            </a:extLst>
          </p:cNvPr>
          <p:cNvSpPr>
            <a:spLocks noChangeArrowheads="1"/>
          </p:cNvSpPr>
          <p:nvPr/>
        </p:nvSpPr>
        <p:spPr bwMode="auto">
          <a:xfrm>
            <a:off x="173420" y="1041399"/>
            <a:ext cx="6400801" cy="49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B39AD8FA-49BE-4C4D-8B75-A82A7FB88EB6}"/>
              </a:ext>
            </a:extLst>
          </p:cNvPr>
          <p:cNvSpPr>
            <a:spLocks noChangeArrowheads="1"/>
          </p:cNvSpPr>
          <p:nvPr/>
        </p:nvSpPr>
        <p:spPr bwMode="auto">
          <a:xfrm>
            <a:off x="740991" y="6007453"/>
            <a:ext cx="89618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600" i="1" dirty="0"/>
              <a:t>Figure 10. Final 35 clusters of ‘good locations’ which match our stakeholder requirements. </a:t>
            </a:r>
          </a:p>
        </p:txBody>
      </p:sp>
      <p:pic>
        <p:nvPicPr>
          <p:cNvPr id="7" name="Picture 6">
            <a:extLst>
              <a:ext uri="{FF2B5EF4-FFF2-40B4-BE49-F238E27FC236}">
                <a16:creationId xmlns:a16="http://schemas.microsoft.com/office/drawing/2014/main" id="{C79A5AA7-67B2-FA49-AD70-DD89B9B0E3B1}"/>
              </a:ext>
            </a:extLst>
          </p:cNvPr>
          <p:cNvPicPr/>
          <p:nvPr/>
        </p:nvPicPr>
        <p:blipFill rotWithShape="1">
          <a:blip r:embed="rId2"/>
          <a:srcRect t="3249" b="3638"/>
          <a:stretch/>
        </p:blipFill>
        <p:spPr bwMode="auto">
          <a:xfrm>
            <a:off x="740984" y="1291045"/>
            <a:ext cx="8434547" cy="43413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34631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{F8C27576-11F8-7C4F-982E-C4479355DC1C}tf10001060</Template>
  <TotalTime>20</TotalTime>
  <Words>777</Words>
  <Application>Microsoft Macintosh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Cluster Analysis of South Asian Restaurant Locations in the City of Brampton </vt:lpstr>
      <vt:lpstr>Introduction </vt:lpstr>
      <vt:lpstr>Data</vt:lpstr>
      <vt:lpstr>Methodology</vt:lpstr>
      <vt:lpstr>Analysis </vt:lpstr>
      <vt:lpstr>Analysis Cont.</vt:lpstr>
      <vt:lpstr>Analysis Cont.</vt:lpstr>
      <vt:lpstr>Analysis Cont.</vt:lpstr>
      <vt:lpstr>Analysis Cont.</vt:lpstr>
      <vt:lpstr>Results and Discussion </vt:lpstr>
      <vt:lpstr>Conclusion</vt:lpstr>
      <vt:lpstr>Data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 of South Asian Restaurant Locations in the City of Brampton </dc:title>
  <dc:creator>taranveer birk</dc:creator>
  <cp:lastModifiedBy>taranveer birk</cp:lastModifiedBy>
  <cp:revision>3</cp:revision>
  <dcterms:created xsi:type="dcterms:W3CDTF">2019-07-16T01:30:22Z</dcterms:created>
  <dcterms:modified xsi:type="dcterms:W3CDTF">2019-07-16T01:50:49Z</dcterms:modified>
</cp:coreProperties>
</file>